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492" r:id="rId4"/>
    <p:sldId id="258" r:id="rId5"/>
    <p:sldId id="266" r:id="rId6"/>
    <p:sldId id="260" r:id="rId7"/>
    <p:sldId id="269" r:id="rId8"/>
    <p:sldId id="264" r:id="rId9"/>
    <p:sldId id="268" r:id="rId10"/>
    <p:sldId id="270" r:id="rId11"/>
    <p:sldId id="272" r:id="rId12"/>
    <p:sldId id="271" r:id="rId13"/>
    <p:sldId id="273" r:id="rId14"/>
    <p:sldId id="49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/>
    <p:restoredTop sz="0"/>
  </p:normalViewPr>
  <p:slideViewPr>
    <p:cSldViewPr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5856-80D3-324D-828C-84B8E917D9F5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EA13-5A2C-3142-9371-59F9821CD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Anthony Rocheford and I manage the Physical Security Practice for Loffler Companies. I have been in this industry for more than 20 years and have an extensive background in technology ranging from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Unified Communications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Control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HVAC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Signage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3E5A9-9D01-C74A-8752-0888BFE4F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B5465-43C8-413F-AD71-813853ECC202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2779A35-55D7-4979-B8D8-B4077650E6D0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FE778D-0E90-4593-BA2C-28465DCE801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EB504E-E128-46A1-927C-C19D4B0B85E9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466E-9349-4740-B9EB-C9453D631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75D6D-2E3D-6544-9ED9-4D1674CA1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9970D-6EE5-1A47-8F3D-5A8FD5D7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A78E-6B09-EC48-B49B-1BBF37A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D1E2-6377-3648-AC37-4719BEAE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245D-5461-DA44-A9E8-7235C7ED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CA42-FED0-7443-8E1A-616EAB73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25F62-0F5F-594A-A2DB-4F95C966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02279-197C-0F4D-92C3-9D4324CF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F56B-6C55-7444-8718-237C651D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0ECE-0CFD-4443-9F4E-7ABA884A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623C3-7F35-074D-97F5-554AC058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770F-38C5-D946-9A24-31B2C5BE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03D3E-A5B3-B446-85B7-06D8090E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DD9D2-3421-6D49-AA52-1086BFB0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B1B0-1C43-3340-96C6-05339FD3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D67D-AD85-A54A-9ABC-CA7CF2992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8C929-4DB7-BB42-B1D4-730771118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8A6C-B1ED-8F4B-8576-A459E8DB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D4C0-0D95-3241-9E11-1AFA685F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0815B-693F-0343-9D58-4BC08C1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7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9432-0270-8741-B016-2E35132A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C45D-ED97-EF46-85CD-1987A415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11E41-DF12-E247-92BE-8AAA4205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6840B-9B15-704C-A328-F7535327F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437A9-CF69-0D4C-BD5A-5596837DA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C98ED-CD0D-3A4D-AC98-428BED45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6E089-F926-884B-AC1D-22948C6F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886D9-20D7-9D46-9E7F-1D3E5821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1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B276-9BBE-C84A-9A5D-7519F34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1011D-9F67-1243-B8B8-558C4E49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579CD-4A55-E94B-90DC-678C7D13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B8671-E9EA-8F4F-A2A8-0F0C6B80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0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1C51D-133B-FD47-B806-442EDD32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F6CF1-0AC9-B847-BE47-4AC4ADAF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004F6-5FB7-A54E-8C41-4754FD66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A737-B93D-E840-97B4-B3BB000B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378B6-55D6-6E41-8DAC-C201C953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829F9-921E-4B41-84F8-4FA7143B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33E39-6FA3-7E40-8CBD-6756DEBC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31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1A04-0C5A-4B47-B970-EA909781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F5DE-2E32-6646-94DA-7837B539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AC905-003E-674F-BA87-88554491E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19094-E2DE-5445-9396-DDBC9FB7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AB47-7A5E-514F-A54C-3BD16FE6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B9B80-3223-EA43-B8C2-AC761331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8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BD81-E112-C140-94E1-3C58C6AB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2E33B-54A6-A640-A501-4621DD3DF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73182-23FF-BF43-BB00-5881539C4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BC2B6-546B-6A4B-94F2-19CAD6EC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E001F-DC35-CA44-86C3-B646EDB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CE48F-0BEB-C24C-B97F-6142CB09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6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ECF7-229C-0E48-A5C8-C8D797ED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99058-220B-AA4C-AE4B-F727A8D7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BA85-9207-F342-B0F0-D68E0A2F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AC2AC-9263-FE47-BAD1-3DAAC1C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486AB-965E-BF48-8015-0B2D2AF9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61B29-3D15-F740-8562-797D48A52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8F016-0B17-024D-B8AC-3199BC85F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D15-B9F8-D44D-912D-64419B11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21394-F6F9-2448-85C0-C16CE039CA4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1667-00D0-654E-AC5C-82D58812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17183-65FA-A840-AC26-234F0A0D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6CF2B-0D07-8A48-ADE5-D106EF88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A16CAD-A3EC-4789-8EF6-6E48FB810B0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39E901-17A8-4CEF-8B8A-05835C582091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07CCB46-C16A-462A-BBF0-6E07C7A13DB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53E1E25-A019-4D59-8E26-A7A4DF4A5D45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A544B16-CD96-4BE1-962B-0447963B096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936D5A8-D9AF-44F5-86D8-AFCC87E42592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6ABB56C-4673-4FE2-A2AD-50A5BC439731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29BF8-7835-0149-8373-A16CFBB68AD1}"/>
              </a:ext>
            </a:extLst>
          </p:cNvPr>
          <p:cNvSpPr/>
          <p:nvPr userDrawn="1"/>
        </p:nvSpPr>
        <p:spPr>
          <a:xfrm>
            <a:off x="-8467" y="6477592"/>
            <a:ext cx="4981842" cy="411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E3D1DC-EDE1-3841-903F-39C76986B2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30775" y="6513296"/>
            <a:ext cx="1097637" cy="330669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41C483A-625B-1248-B6A8-C54C96F03C1A}"/>
              </a:ext>
            </a:extLst>
          </p:cNvPr>
          <p:cNvSpPr/>
          <p:nvPr userDrawn="1"/>
        </p:nvSpPr>
        <p:spPr>
          <a:xfrm rot="5400000">
            <a:off x="-166908" y="704133"/>
            <a:ext cx="625787" cy="308907"/>
          </a:xfrm>
          <a:prstGeom prst="triangle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A55C49-1B5A-D047-9AE5-D3DC8BB09058}"/>
              </a:ext>
            </a:extLst>
          </p:cNvPr>
          <p:cNvSpPr/>
          <p:nvPr userDrawn="1"/>
        </p:nvSpPr>
        <p:spPr>
          <a:xfrm>
            <a:off x="3269975" y="6477592"/>
            <a:ext cx="8922025" cy="411233"/>
          </a:xfrm>
          <a:prstGeom prst="rect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CCC0D4A-5B36-EC40-8053-D3D04ED412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18162" y="6547757"/>
            <a:ext cx="1294655" cy="282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D2E953A9-2563-C943-91A8-857CAE13835B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3188A95-2487-F84C-965F-E1701FC180AD}"/>
              </a:ext>
            </a:extLst>
          </p:cNvPr>
          <p:cNvSpPr>
            <a:spLocks/>
          </p:cNvSpPr>
          <p:nvPr userDrawn="1"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C120D17-7080-4A44-B931-21660A3A3F2F}"/>
              </a:ext>
            </a:extLst>
          </p:cNvPr>
          <p:cNvSpPr>
            <a:spLocks/>
          </p:cNvSpPr>
          <p:nvPr userDrawn="1"/>
        </p:nvSpPr>
        <p:spPr bwMode="auto">
          <a:xfrm>
            <a:off x="6074697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EE3224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9DFA5E-541D-EC40-B878-674B2569C90F}"/>
              </a:ext>
            </a:extLst>
          </p:cNvPr>
          <p:cNvSpPr txBox="1">
            <a:spLocks/>
          </p:cNvSpPr>
          <p:nvPr userDrawn="1"/>
        </p:nvSpPr>
        <p:spPr>
          <a:xfrm>
            <a:off x="1708575" y="4979159"/>
            <a:ext cx="3868067" cy="16843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E12EE32-7D28-0E48-8B4F-44D00A4AB9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0520" y="1605339"/>
            <a:ext cx="4366122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xwkka5e1qQ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0/12/04/2020-26129/authorization-to-manufacture-and-distribute-postage-evidencing-system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570B-A4AB-E845-B591-B177DF3A0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Welcome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CBDB640-3DC7-EC4D-8207-95FB1C8A2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9475611" cy="42729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685800"/>
            <a:ext cx="9982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Mail Automation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nline Media 3" descr="F&amp;I to PostBase Interface">
            <a:hlinkClick r:id="" action="ppaction://media"/>
            <a:extLst>
              <a:ext uri="{FF2B5EF4-FFF2-40B4-BE49-F238E27FC236}">
                <a16:creationId xmlns:a16="http://schemas.microsoft.com/office/drawing/2014/main" id="{1721C379-E40E-0B41-84E3-D339FDE9C7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0945" y="1662883"/>
            <a:ext cx="7330109" cy="41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92872"/>
            <a:ext cx="9982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you don’t know 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cost you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no “soft costs” in postage rates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paying 47+% more than you should be?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value of your mail?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it wasn’t a key business document that drives your business, you’d email 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Invoice, statement, marketing piece, non-profit fund raiser, financial report, healthcare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20" y="4038600"/>
            <a:ext cx="5518484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4620" y="388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NOT your friend!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711710" y="4343400"/>
            <a:ext cx="32766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4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9982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Mail Process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you ever had a Mail Process Review?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were to answer questions about your current mail process with “we’ve always done it that way” or “that’s how I was taught when I started”…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10,000 foot analysis of your current mail process from a person looking through a forensic lens to find ways to automate &amp; reduce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of this review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You’ll be a better informed decision maker going forward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FREE to you!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578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2743200"/>
            <a:ext cx="998220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092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D5F1248-1B85-6744-882E-F70E782B1274}"/>
              </a:ext>
            </a:extLst>
          </p:cNvPr>
          <p:cNvSpPr txBox="1"/>
          <p:nvPr/>
        </p:nvSpPr>
        <p:spPr>
          <a:xfrm>
            <a:off x="660012" y="834400"/>
            <a:ext cx="55841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latin typeface="Arial"/>
                <a:ea typeface="Open Sans"/>
                <a:cs typeface="Arial"/>
              </a:rPr>
              <a:t>Presenters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DFBCE-5D6B-43CB-BDC0-DA41DF7CEFA8}"/>
              </a:ext>
            </a:extLst>
          </p:cNvPr>
          <p:cNvSpPr txBox="1"/>
          <p:nvPr/>
        </p:nvSpPr>
        <p:spPr>
          <a:xfrm>
            <a:off x="660013" y="2819400"/>
            <a:ext cx="3149988" cy="116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Rob Meachum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Regional Sales Manager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FP Mailing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1AEDF-1B9F-8F4B-AD7C-B9DDBB0A30F1}"/>
              </a:ext>
            </a:extLst>
          </p:cNvPr>
          <p:cNvSpPr txBox="1"/>
          <p:nvPr/>
        </p:nvSpPr>
        <p:spPr>
          <a:xfrm>
            <a:off x="4724400" y="2819400"/>
            <a:ext cx="3276600" cy="153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Phil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Landriault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National Product Sales Manager - Mailing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FP Mailing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13030-E080-7648-B582-45A88F619938}"/>
              </a:ext>
            </a:extLst>
          </p:cNvPr>
          <p:cNvSpPr txBox="1"/>
          <p:nvPr/>
        </p:nvSpPr>
        <p:spPr>
          <a:xfrm>
            <a:off x="8381999" y="2819399"/>
            <a:ext cx="3149988" cy="153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Scott Anderson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Imaging Sales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Solutions Manager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Loffler Companies</a:t>
            </a:r>
          </a:p>
        </p:txBody>
      </p:sp>
    </p:spTree>
    <p:extLst>
      <p:ext uri="{BB962C8B-B14F-4D97-AF65-F5344CB8AC3E}">
        <p14:creationId xmlns:p14="http://schemas.microsoft.com/office/powerpoint/2010/main" val="23475224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6974E-33BC-4F40-89B5-22C4534A2A52}"/>
              </a:ext>
            </a:extLst>
          </p:cNvPr>
          <p:cNvSpPr txBox="1">
            <a:spLocks/>
          </p:cNvSpPr>
          <p:nvPr/>
        </p:nvSpPr>
        <p:spPr>
          <a:xfrm>
            <a:off x="838200" y="1263280"/>
            <a:ext cx="10515600" cy="433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decertify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withdraw or revoke the certification of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this means to you is; as technology changes, specifically in the Postal industry, the USPS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(United States Postal Service) requires that all Postage Meters must conform to the new technology requirements.  Roughly 95% of all Postage Meters in the US.  that do not have the new technology MUST be removed from service by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A2C9E-C61C-46C5-B9A1-E69F98C9ECDA}"/>
              </a:ext>
            </a:extLst>
          </p:cNvPr>
          <p:cNvSpPr txBox="1"/>
          <p:nvPr/>
        </p:nvSpPr>
        <p:spPr>
          <a:xfrm>
            <a:off x="685800" y="762000"/>
            <a:ext cx="11125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does this Decertification effect YOU?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this is a mandatory USPS change, there are some benefits for you!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Upgraded technology – With new technology comes new 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consider changing sooner rather than later - This is the largest Decertification in history!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if I don’t change?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7BD01C-3060-4F5A-9EE4-B5E6A333C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6621"/>
              </p:ext>
            </p:extLst>
          </p:nvPr>
        </p:nvGraphicFramePr>
        <p:xfrm>
          <a:off x="990600" y="1524000"/>
          <a:ext cx="8362075" cy="4270744"/>
        </p:xfrm>
        <a:graphic>
          <a:graphicData uri="http://schemas.openxmlformats.org/drawingml/2006/table">
            <a:tbl>
              <a:tblPr firstRow="1" firstCol="1" bandRow="1"/>
              <a:tblGrid>
                <a:gridCol w="3886200">
                  <a:extLst>
                    <a:ext uri="{9D8B030D-6E8A-4147-A177-3AD203B41FA5}">
                      <a16:colId xmlns:a16="http://schemas.microsoft.com/office/drawing/2014/main" val="3951448219"/>
                    </a:ext>
                  </a:extLst>
                </a:gridCol>
                <a:gridCol w="2005993">
                  <a:extLst>
                    <a:ext uri="{9D8B030D-6E8A-4147-A177-3AD203B41FA5}">
                      <a16:colId xmlns:a16="http://schemas.microsoft.com/office/drawing/2014/main" val="3426403880"/>
                    </a:ext>
                  </a:extLst>
                </a:gridCol>
                <a:gridCol w="2469882">
                  <a:extLst>
                    <a:ext uri="{9D8B030D-6E8A-4147-A177-3AD203B41FA5}">
                      <a16:colId xmlns:a16="http://schemas.microsoft.com/office/drawing/2014/main" val="975532811"/>
                    </a:ext>
                  </a:extLst>
                </a:gridCol>
              </a:tblGrid>
              <a:tr h="443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EE322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2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IBI (Information Based Indicia)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2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 (Intelligent Mail Indicia)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24061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 Standard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FIPS 140-1, Level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FIPS 140-2, Level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119149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 Strength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bits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bits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699458"/>
                  </a:ext>
                </a:extLst>
              </a:tr>
              <a:tr h="443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Upload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Postage Download or 90 days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141352"/>
                  </a:ext>
                </a:extLst>
              </a:tr>
              <a:tr h="2948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Lockout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day watchdog timer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day watchdog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13220"/>
                  </a:ext>
                </a:extLst>
              </a:tr>
              <a:tr h="294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72 hour tea timer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286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Connectivity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 &amp; LAN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 only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19344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Transactional Data Detail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05287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Secured Data Storage on Meter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430166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Printable Withdrawal Receipt w/Barcode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630614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 in Postage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only correction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03945"/>
                  </a:ext>
                </a:extLst>
              </a:tr>
              <a:tr h="294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Omit Date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for Reply Mail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513967"/>
                  </a:ext>
                </a:extLst>
              </a:tr>
              <a:tr h="428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 Postal Rate Compliance at Rate Change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534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39D541-A707-46B3-A060-8EA36531CF8A}"/>
              </a:ext>
            </a:extLst>
          </p:cNvPr>
          <p:cNvSpPr txBox="1"/>
          <p:nvPr/>
        </p:nvSpPr>
        <p:spPr>
          <a:xfrm>
            <a:off x="838200" y="5334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specifically changing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AC8C98-075F-4175-8C12-68685B251231}"/>
              </a:ext>
            </a:extLst>
          </p:cNvPr>
          <p:cNvSpPr txBox="1"/>
          <p:nvPr/>
        </p:nvSpPr>
        <p:spPr>
          <a:xfrm>
            <a:off x="838200" y="533400"/>
            <a:ext cx="8763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“I’ve got plenty of time to change”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the largest Decertification in history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over 847,000 postage meters that need to be removed from service and upgraded to IMI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December 31, 2024</a:t>
            </a: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means over 1,000 customers have to be upgraded every day!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roughly 22,000 postage meters in Loffler’s coverage area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7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465A395-AB8D-4D70-B745-10D70088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4495800" cy="6086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F307D-3955-4353-B4DF-3CBDEE93190D}"/>
              </a:ext>
            </a:extLst>
          </p:cNvPr>
          <p:cNvSpPr txBox="1"/>
          <p:nvPr/>
        </p:nvSpPr>
        <p:spPr>
          <a:xfrm>
            <a:off x="5943600" y="167467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USPS Federal Register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https://www.federalregister.gov/documents/2020/12/04/2020-26129/authorization-to-manufacture-and-distribute-postage-evidencing-systems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998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Office Automation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many, our “new normal” is fewer administrative workers &amp; a more dispersed workforce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Additionally, it’s common that those who are still working in the office 8-5 are supervisors &amp; managers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Lots of hats, too few heads to put them 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Risks of not automating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9982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can you do about it?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it easier on those wearing those extra hats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mail doesn’t seem like a big deal at face value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you ever had to run your postage meter?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your folder/inserter?</a:t>
            </a:r>
          </a:p>
          <a:p>
            <a:pPr marL="125730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even know folder/inserters are a “thing”?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does it take to process your mail?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no “soft costs” in postage rates</a:t>
            </a:r>
          </a:p>
          <a:p>
            <a:pPr marL="125730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paying 47+% more than you should be?</a:t>
            </a:r>
          </a:p>
          <a:p>
            <a:pPr marL="800100" lvl="1" indent="-342900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value of your mail?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296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722</Words>
  <Application>Microsoft Macintosh PowerPoint</Application>
  <PresentationFormat>Widescreen</PresentationFormat>
  <Paragraphs>124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Custom Design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Landriault</dc:creator>
  <cp:lastModifiedBy>Alex Rezansoff</cp:lastModifiedBy>
  <cp:revision>28</cp:revision>
  <cp:lastPrinted>2021-11-30T16:22:50Z</cp:lastPrinted>
  <dcterms:created xsi:type="dcterms:W3CDTF">2021-11-30T21:22:50Z</dcterms:created>
  <dcterms:modified xsi:type="dcterms:W3CDTF">2021-12-09T14:41:28Z</dcterms:modified>
</cp:coreProperties>
</file>